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77" r:id="rId5"/>
    <p:sldId id="283" r:id="rId6"/>
    <p:sldId id="274" r:id="rId7"/>
    <p:sldId id="259" r:id="rId8"/>
    <p:sldId id="261" r:id="rId9"/>
    <p:sldId id="287" r:id="rId10"/>
    <p:sldId id="286" r:id="rId11"/>
    <p:sldId id="288" r:id="rId12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5E1A-515C-4B48-8A63-0DA965E2511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C514F-411B-4FA7-8C30-B260802E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3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3A385-2B4F-4F6C-A4A7-099C9ECE1DA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EFDFA-8ED2-451E-AF5B-D787AABB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0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9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EFDFA-8ED2-451E-AF5B-D787AABBE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52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738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107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66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73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321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44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87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0881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364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26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899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058D-CD82-4A9F-A118-F62C77A7A43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D643-04A8-4B99-9A7E-DDB87CF3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532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latin typeface="+mn-lt"/>
              </a:rPr>
              <a:t>Blockchain</a:t>
            </a:r>
            <a:br>
              <a:rPr lang="en-US" sz="4800" b="1" smtClean="0">
                <a:latin typeface="+mn-lt"/>
              </a:rPr>
            </a:br>
            <a:r>
              <a:rPr lang="en-US" sz="4800" b="1" smtClean="0">
                <a:latin typeface="+mn-lt"/>
              </a:rPr>
              <a:t>Use Cases &amp; Challenges for Healthcare</a:t>
            </a:r>
            <a:endParaRPr lang="en-US" sz="4800" b="1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083" y="5024048"/>
            <a:ext cx="4025382" cy="1422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683" y="5513832"/>
            <a:ext cx="3741116" cy="442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6066211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September 15,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6497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3" y="365125"/>
            <a:ext cx="11051931" cy="796163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 distributed and </a:t>
            </a:r>
            <a:r>
              <a:rPr lang="en-US" sz="3600" b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immutable</a:t>
            </a:r>
            <a:r>
              <a:rPr lang="en-US" sz="4000" b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record of digital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889" y="1664208"/>
            <a:ext cx="4307879" cy="3867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0000"/>
                </a:solidFill>
              </a:rPr>
              <a:t>Blockchain is a suite of well understood technologies that have the potential to disrupt ways that countless industries track, verify and share transactional information</a:t>
            </a:r>
            <a:r>
              <a:rPr lang="en-US" sz="320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sz="3600"/>
          </a:p>
          <a:p>
            <a:endParaRPr lang="en-US" sz="3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4456" y="1664209"/>
            <a:ext cx="5419344" cy="49039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MIT Professor Christian Catalini describes of blockchain at a high level as a technology that </a:t>
            </a:r>
          </a:p>
          <a:p>
            <a:endParaRPr lang="en-US" sz="3500" b="1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allows a network of computers </a:t>
            </a:r>
          </a:p>
          <a:p>
            <a:pPr lvl="1"/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to agree at regular intervals </a:t>
            </a:r>
          </a:p>
          <a:p>
            <a:pPr lvl="1"/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on the true state of a distributed ledger</a:t>
            </a:r>
          </a:p>
          <a:p>
            <a:pPr marL="457200" lvl="1" indent="0">
              <a:buNone/>
            </a:pPr>
            <a:endParaRPr lang="en-US" sz="3500" b="1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Ledgers can contain different types of shared data</a:t>
            </a:r>
          </a:p>
          <a:p>
            <a:pPr marL="0" indent="0">
              <a:buNone/>
            </a:pPr>
            <a:endParaRPr lang="en-US" sz="3500" b="1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transaction records, </a:t>
            </a:r>
          </a:p>
          <a:p>
            <a:pPr lvl="1"/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attributes of transactions, </a:t>
            </a:r>
          </a:p>
          <a:p>
            <a:pPr lvl="1"/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credentials, or </a:t>
            </a:r>
          </a:p>
          <a:p>
            <a:pPr lvl="1"/>
            <a:r>
              <a:rPr lang="en-US" sz="3500" b="1">
                <a:solidFill>
                  <a:schemeClr val="accent6">
                    <a:lumMod val="75000"/>
                  </a:schemeClr>
                </a:solidFill>
              </a:rPr>
              <a:t>other pieces of information</a:t>
            </a:r>
          </a:p>
          <a:p>
            <a:pPr lvl="0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711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931847" y="1842623"/>
            <a:ext cx="7247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</a:rPr>
              <a:t>… So it’s a linked list where each entry contains a cryptographic hash of the previous entry.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2424" y="3904488"/>
            <a:ext cx="391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75000"/>
                  </a:schemeClr>
                </a:solidFill>
              </a:rPr>
              <a:t>Now for the Diagrams</a:t>
            </a:r>
          </a:p>
        </p:txBody>
      </p:sp>
    </p:spTree>
    <p:extLst>
      <p:ext uri="{BB962C8B-B14F-4D97-AF65-F5344CB8AC3E}">
        <p14:creationId xmlns:p14="http://schemas.microsoft.com/office/powerpoint/2010/main" val="118468680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r="27027" b="13643"/>
          <a:stretch>
            <a:fillRect/>
          </a:stretch>
        </p:blipFill>
        <p:spPr>
          <a:xfrm>
            <a:off x="1371600" y="402336"/>
            <a:ext cx="9948388" cy="6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884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t="10513" r="57120" b="0"/>
          <a:stretch>
            <a:fillRect/>
          </a:stretch>
        </p:blipFill>
        <p:spPr>
          <a:xfrm>
            <a:off x="2011952" y="448407"/>
            <a:ext cx="2252317" cy="61370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17754" y="6175690"/>
            <a:ext cx="3323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0" i="1">
                <a:effectLst/>
              </a:rPr>
              <a:t>PWC – Blockchain Definition</a:t>
            </a:r>
            <a:endParaRPr lang="en-US" sz="1400" i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611" y="720969"/>
            <a:ext cx="3451429" cy="514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269" y="257196"/>
            <a:ext cx="462276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956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77" y="1116106"/>
            <a:ext cx="11408502" cy="4505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84771" y="6216134"/>
            <a:ext cx="3870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/>
              <a:t>“Blockchain in the Investment Bank,” by Accenture</a:t>
            </a:r>
          </a:p>
        </p:txBody>
      </p:sp>
    </p:spTree>
    <p:extLst>
      <p:ext uri="{BB962C8B-B14F-4D97-AF65-F5344CB8AC3E}">
        <p14:creationId xmlns:p14="http://schemas.microsoft.com/office/powerpoint/2010/main" val="349787765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r="80993" b="5480"/>
          <a:stretch>
            <a:fillRect/>
          </a:stretch>
        </p:blipFill>
        <p:spPr>
          <a:xfrm>
            <a:off x="3511811" y="493776"/>
            <a:ext cx="2551202" cy="5541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67102"/>
          <a:stretch>
            <a:fillRect/>
          </a:stretch>
        </p:blipFill>
        <p:spPr>
          <a:xfrm>
            <a:off x="7013448" y="489193"/>
            <a:ext cx="4352544" cy="5893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56" y="301752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Use Cases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728" t="-1787" r="-22574" b="-23055"/>
          <a:stretch>
            <a:fillRect/>
          </a:stretch>
        </p:blipFill>
        <p:spPr>
          <a:xfrm>
            <a:off x="60186" y="1050559"/>
            <a:ext cx="3948337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5194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11430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6312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57" y="1170432"/>
            <a:ext cx="9878180" cy="4715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28" y="384048"/>
            <a:ext cx="2909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Smart Contracts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322057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